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5" r:id="rId7"/>
    <p:sldId id="266" r:id="rId8"/>
    <p:sldId id="267" r:id="rId9"/>
    <p:sldId id="268" r:id="rId10"/>
    <p:sldId id="269" r:id="rId11"/>
    <p:sldId id="261" r:id="rId12"/>
    <p:sldId id="263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4"/>
    <a:srgbClr val="283049"/>
    <a:srgbClr val="171A21"/>
    <a:srgbClr val="278EA5"/>
    <a:srgbClr val="190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71" autoAdjust="0"/>
    <p:restoredTop sz="94660"/>
  </p:normalViewPr>
  <p:slideViewPr>
    <p:cSldViewPr snapToGrid="0">
      <p:cViewPr varScale="1">
        <p:scale>
          <a:sx n="81" d="100"/>
          <a:sy n="81" d="100"/>
        </p:scale>
        <p:origin x="77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138C58-6A1B-7A54-8CE9-9D810ECCF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622850-CFD7-83CF-2C8A-FBBB6567C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706864-4B77-0C00-58B4-6FBC928C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73550D-DCF1-1D40-CCB5-5F46A725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B78A8E-68D6-6967-D516-98F7D829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659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7D4B3B-97DE-42D6-5608-04E96B4D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AD328C-DE8A-87D4-491D-5CE196D3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EC922-948A-495A-A738-69A57FA6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B7628B-7528-88D1-228E-4DAF51F6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266D18-268B-3FC0-0646-6E0C4026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7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BE80B0F-0546-0F61-5C4E-D06EE356F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AFCB9E-B749-68B4-BC76-F5B490CB6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F8F256-2890-3D28-EC9C-53A69197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15F16C-51C4-CE33-394F-699E9A42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4AB3BCB-2EA2-9C1F-FE4D-A6D6481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4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41AE1-487C-F4C8-C4A6-F395D2C5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B17599-551F-C175-1479-F85AF578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604074-0CA7-5CA4-A5CF-1599B3FA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44623-E6B6-BB5F-0492-CCB5527A0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934558-E4BA-622F-2A6C-DF82393CF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6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FD31C-2315-0360-2E50-B5395B6A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293A2A1-6F9A-1E54-45A9-C4B71A51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E10113-D168-37F3-904D-511C80454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4488EF-99C5-04F9-9806-DB1FFED1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FC0A91-1CD7-40E9-995E-0828AD7D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656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14BC3B-6F26-4D6A-4817-C2363C8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FEF42-FD76-5698-13E8-3B6A7223C1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C57DAA-7773-7267-D87E-BDAD2715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AF138F-29FC-A62A-7C24-A2E8C4425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C200AF-69D8-246A-8655-62DAE215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9E67F2-CE19-0C74-22B7-EADE3EF4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559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2707D-4B46-D3B2-AAA8-C4150327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DF1FCE-87C2-9B34-CB21-A5D633327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BA40A-8B54-D974-02F8-BBADC2A75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85C9698-72A1-D8AC-D591-7D1396837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DB52AD1-83F1-8563-3930-67F41951C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1761-A29F-39BC-5ECD-FD4079D0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2D9C15-7CCD-4A4F-357C-F0E9AB52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0C0D4F5-CEFF-2D78-0DDC-0FE3ADA5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17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6B5B0C-365D-E2AF-A643-ECBC5ED55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A05C25C-CC20-1A22-5137-5525E0764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1E7BFD5-E2D6-3C43-84E7-1F57786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87FE6D-8207-88A5-2AD5-D0B05B8B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07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13B9C87-616C-CB0E-C508-731DF191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F4E67E-AA8A-F527-3971-0AC8090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A71625-AB7F-FC42-13A1-D758A22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24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32E928-8BBD-9C33-D1F0-A0F41C1E3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DF5B0A-F287-8AC3-7B2A-ED48F29F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82257F-A5F1-6C74-CF8B-B04D3207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E488F57-5821-B577-3CBB-3EFA193F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070397-462B-B16B-47FA-679F582B1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B031C1-A442-94BE-981E-AB0CCE7C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3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21B0F3-050D-2097-5008-7FFC6420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F18A5DA-DF4C-B2C1-F94F-D3137CD4D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E7CD82-C923-AC67-8E32-CD08CC732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3CD416-BDB7-AD4E-BB7E-888EC8F5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B98A3B-969C-E19F-8CB3-76B4AC70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339FCA0-E70D-AAD2-E6F9-00951757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69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6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47D05E5-6F2D-CCF7-E769-CB1D0DDB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2B6379-41DB-6E00-1AFE-5EE16B552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D7228-4155-9C76-330E-99F138E0A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84600-80CA-4B2C-BD7B-B3D76F75AACB}" type="datetimeFigureOut">
              <a:rPr lang="it-IT" smtClean="0"/>
              <a:t>17/09/2024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E46A1B-3DE0-9020-C411-60B210C6E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D2AE6F-D1F8-CB2C-E78D-2F338C15F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45A84-C638-460C-A47A-4D750B85C6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501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branch-incondizionato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UnivaqStudentHub/LPS/wiki/Documentazione-M68k#add---adda-l-w-b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UnivaqStudentHub/LPS/wiki/Documentazione-M68k#introduzione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UnivaqStudentHub/LPS/wiki/Documentazione-M68k#sub-l-w-b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UnivaqStudentHub/LPS/wiki/Documentazione-M68k#muls---mulu--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cmp-l-w-b-w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comandi-di-branch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vaqStudentHub/LPS/wiki/Documentazione-M68k#indirizzi-di-memoria-e-labe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19D4A8CF-1EF0-0B31-894C-97C502A3899C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7310120" y="503704"/>
            <a:ext cx="4033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M68K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06789E1-C3DB-AECE-979B-73CBD9E94315}"/>
              </a:ext>
            </a:extLst>
          </p:cNvPr>
          <p:cNvSpPr/>
          <p:nvPr/>
        </p:nvSpPr>
        <p:spPr>
          <a:xfrm>
            <a:off x="0" y="940863"/>
            <a:ext cx="6461760" cy="5917137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C5E9D8A-4EEF-3D35-A107-83047BCBD2A3}"/>
              </a:ext>
            </a:extLst>
          </p:cNvPr>
          <p:cNvSpPr/>
          <p:nvPr/>
        </p:nvSpPr>
        <p:spPr>
          <a:xfrm>
            <a:off x="5730240" y="2651761"/>
            <a:ext cx="6461760" cy="4206240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8" name="Immagine 7" descr="Immagine che contiene schermata, Elementi grafici, design&#10;&#10;Descrizione generata automaticamente">
            <a:extLst>
              <a:ext uri="{FF2B5EF4-FFF2-40B4-BE49-F238E27FC236}">
                <a16:creationId xmlns:a16="http://schemas.microsoft.com/office/drawing/2014/main" id="{5A5078E7-DC4E-4B07-96A3-60589F90EE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120" y="3316177"/>
            <a:ext cx="2600960" cy="2600960"/>
          </a:xfrm>
          <a:prstGeom prst="round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67A6ACA-B42A-A981-BC59-E0FFCEC6CCA4}"/>
              </a:ext>
            </a:extLst>
          </p:cNvPr>
          <p:cNvSpPr txBox="1"/>
          <p:nvPr/>
        </p:nvSpPr>
        <p:spPr>
          <a:xfrm>
            <a:off x="6629400" y="5945653"/>
            <a:ext cx="1798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Editor m68k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D592B3-5D24-DB92-0A27-18565FEDFB1E}"/>
              </a:ext>
            </a:extLst>
          </p:cNvPr>
          <p:cNvSpPr txBox="1"/>
          <p:nvPr/>
        </p:nvSpPr>
        <p:spPr>
          <a:xfrm>
            <a:off x="9580880" y="5984963"/>
            <a:ext cx="179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Github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questa lezione</a:t>
            </a:r>
          </a:p>
        </p:txBody>
      </p:sp>
      <p:pic>
        <p:nvPicPr>
          <p:cNvPr id="14" name="Immagine 13" descr="Immagine che contiene schermata, Elementi grafici, grafica, design&#10;&#10;Descrizione generata automaticamente">
            <a:extLst>
              <a:ext uri="{FF2B5EF4-FFF2-40B4-BE49-F238E27FC236}">
                <a16:creationId xmlns:a16="http://schemas.microsoft.com/office/drawing/2014/main" id="{2ACC21D0-34AB-9935-CA45-E26734354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560" y="3316177"/>
            <a:ext cx="2600960" cy="2600960"/>
          </a:xfrm>
          <a:prstGeom prst="round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C92F77C4-8F62-EE64-6C84-344F5569132A}"/>
              </a:ext>
            </a:extLst>
          </p:cNvPr>
          <p:cNvSpPr/>
          <p:nvPr/>
        </p:nvSpPr>
        <p:spPr>
          <a:xfrm>
            <a:off x="587447" y="1135334"/>
            <a:ext cx="4555346" cy="344947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E737F9-C537-9C11-8E06-98C643709B63}"/>
              </a:ext>
            </a:extLst>
          </p:cNvPr>
          <p:cNvSpPr txBox="1"/>
          <p:nvPr/>
        </p:nvSpPr>
        <p:spPr>
          <a:xfrm>
            <a:off x="688172" y="1319863"/>
            <a:ext cx="43538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Per poter eseguire del codice in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C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dobbiamo prima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compilarlo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. </a:t>
            </a:r>
          </a:p>
          <a:p>
            <a:pPr algn="ctr"/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Durante questo processo si passa per diverse fasi, tra cui quella di traduzione ad un altro linguaggio: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assembly.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Questo processo è necessario per creare un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file eseguibile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dal sistema operativo</a:t>
            </a:r>
          </a:p>
          <a:p>
            <a:pPr algn="ctr"/>
            <a:endParaRPr lang="it-IT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4C6F1A8-F7FF-FDF7-C974-1A43A32CECF7}"/>
              </a:ext>
            </a:extLst>
          </p:cNvPr>
          <p:cNvSpPr/>
          <p:nvPr/>
        </p:nvSpPr>
        <p:spPr>
          <a:xfrm>
            <a:off x="587447" y="4927843"/>
            <a:ext cx="4555346" cy="172473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0E7B77B-D136-E9A6-5924-C940E64E1DB4}"/>
              </a:ext>
            </a:extLst>
          </p:cNvPr>
          <p:cNvSpPr txBox="1"/>
          <p:nvPr/>
        </p:nvSpPr>
        <p:spPr>
          <a:xfrm>
            <a:off x="715944" y="5328547"/>
            <a:ext cx="4353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Oggi proveremo a effettuare questo processo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«manualmente»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utilizzando come linguaggio assembly: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m68k</a:t>
            </a:r>
          </a:p>
        </p:txBody>
      </p:sp>
    </p:spTree>
    <p:extLst>
      <p:ext uri="{BB962C8B-B14F-4D97-AF65-F5344CB8AC3E}">
        <p14:creationId xmlns:p14="http://schemas.microsoft.com/office/powerpoint/2010/main" val="241620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BRA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22681" y="1397801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E’ un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, va direttamente alla label scritta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senza fare ulteriori controlli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bra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813267" y="2967426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 incondizionato 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verso la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lo stesso nome</a:t>
            </a:r>
            <a:endParaRPr lang="it-IT" i="1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729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TITOLO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2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NO MOD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9C8C4AF-AE86-439F-D48B-F4F63902624B}"/>
              </a:ext>
            </a:extLst>
          </p:cNvPr>
          <p:cNvSpPr txBox="1"/>
          <p:nvPr/>
        </p:nvSpPr>
        <p:spPr>
          <a:xfrm>
            <a:off x="3507548" y="3033570"/>
            <a:ext cx="479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dirty="0">
                <a:solidFill>
                  <a:srgbClr val="FF0074"/>
                </a:solidFill>
              </a:rPr>
              <a:t>NO MOD</a:t>
            </a:r>
          </a:p>
        </p:txBody>
      </p:sp>
    </p:spTree>
    <p:extLst>
      <p:ext uri="{BB962C8B-B14F-4D97-AF65-F5344CB8AC3E}">
        <p14:creationId xmlns:p14="http://schemas.microsoft.com/office/powerpoint/2010/main" val="337748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REGISTRI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349558DC-5B71-A98C-7D2D-8A897BC1EEF2}"/>
              </a:ext>
            </a:extLst>
          </p:cNvPr>
          <p:cNvSpPr/>
          <p:nvPr/>
        </p:nvSpPr>
        <p:spPr>
          <a:xfrm>
            <a:off x="2986883" y="2803883"/>
            <a:ext cx="6099811" cy="1551616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2986883" y="1535499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Conoscete le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variabili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?</a:t>
            </a:r>
          </a:p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Bene, in m68k esistono, sono di un </a:t>
            </a:r>
            <a:r>
              <a:rPr lang="it-IT" u="sng" dirty="0">
                <a:solidFill>
                  <a:schemeClr val="bg1"/>
                </a:solidFill>
                <a:latin typeface="Comic Sans MS" panose="030F0702030302020204" pitchFamily="66" charset="0"/>
              </a:rPr>
              <a:t>numero limitato 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e si chiamano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registri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3507548" y="4854713"/>
            <a:ext cx="5112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Noi useremo solo i registri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data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 che sono quelli che iniziano con la lettera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d</a:t>
            </a:r>
            <a:endParaRPr lang="it-IT" b="1" dirty="0">
              <a:solidFill>
                <a:srgbClr val="FF0074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171E829-EA10-4D4E-552F-195E05ADE765}"/>
              </a:ext>
            </a:extLst>
          </p:cNvPr>
          <p:cNvSpPr txBox="1"/>
          <p:nvPr/>
        </p:nvSpPr>
        <p:spPr>
          <a:xfrm>
            <a:off x="3453176" y="2950396"/>
            <a:ext cx="516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18 registri utilizzabili, 8 data e 8 </a:t>
            </a:r>
            <a:r>
              <a:rPr lang="it-IT" dirty="0" err="1">
                <a:solidFill>
                  <a:schemeClr val="bg1"/>
                </a:solidFill>
                <a:latin typeface="Comic Sans MS" panose="030F0702030302020204" pitchFamily="66" charset="0"/>
              </a:rPr>
              <a:t>address</a:t>
            </a:r>
            <a:endParaRPr lang="it-IT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036C3A2-2216-D6A8-973E-5D1B85F08E51}"/>
              </a:ext>
            </a:extLst>
          </p:cNvPr>
          <p:cNvSpPr txBox="1"/>
          <p:nvPr/>
        </p:nvSpPr>
        <p:spPr>
          <a:xfrm>
            <a:off x="3850257" y="3481955"/>
            <a:ext cx="4491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d7</a:t>
            </a:r>
          </a:p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a2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a3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a4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a5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a6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a7</a:t>
            </a:r>
          </a:p>
        </p:txBody>
      </p:sp>
    </p:spTree>
    <p:extLst>
      <p:ext uri="{BB962C8B-B14F-4D97-AF65-F5344CB8AC3E}">
        <p14:creationId xmlns:p14="http://schemas.microsoft.com/office/powerpoint/2010/main" val="3412563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MOVE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FF18306-C653-71BE-3067-BFE80CB6F735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u="sng" dirty="0">
                <a:solidFill>
                  <a:srgbClr val="FF0074"/>
                </a:solidFill>
                <a:latin typeface="Comic Sans MS" panose="030F0702030302020204" pitchFamily="66" charset="0"/>
              </a:rPr>
              <a:t>Copia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il contenuto del primo operando nel secondo operando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94363352-9716-C1FF-4912-49C599232089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E7BA32-FB22-C422-6A5D-FA7C9604D43D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F2CD1B9-D69E-2C38-7F44-5954A3B75573}"/>
              </a:ext>
            </a:extLst>
          </p:cNvPr>
          <p:cNvSpPr txBox="1"/>
          <p:nvPr/>
        </p:nvSpPr>
        <p:spPr>
          <a:xfrm>
            <a:off x="5719310" y="3200899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Mettiamo il numero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6E295529-7769-6A3A-08D4-2E4007D2411F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D589569-F1CD-B42E-E93D-9E759CF6B72B}"/>
              </a:ext>
            </a:extLst>
          </p:cNvPr>
          <p:cNvSpPr txBox="1"/>
          <p:nvPr/>
        </p:nvSpPr>
        <p:spPr>
          <a:xfrm>
            <a:off x="3328093" y="235904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53E4E270-3D51-D8A8-8D49-18F57867D0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093" y="2435983"/>
            <a:ext cx="472456" cy="264576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D1CC4F3-7C9A-8CBF-0388-5956A9D642B2}"/>
              </a:ext>
            </a:extLst>
          </p:cNvPr>
          <p:cNvSpPr txBox="1"/>
          <p:nvPr/>
        </p:nvSpPr>
        <p:spPr>
          <a:xfrm>
            <a:off x="6652139" y="2357535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22F432E-E9D5-B645-C164-577FF1532933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6379737-F7F7-0D22-E2BE-E392C30FA402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move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9FA9346-9880-A94A-576B-033D3DC35785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Copiamo il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contenuto del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79D4F82-BFB8-5536-9BC2-29D7188241F1}"/>
              </a:ext>
            </a:extLst>
          </p:cNvPr>
          <p:cNvSpPr txBox="1"/>
          <p:nvPr/>
        </p:nvSpPr>
        <p:spPr>
          <a:xfrm>
            <a:off x="3777623" y="209219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Da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CE01E4A-01F3-506A-7587-D9259EA427B0}"/>
              </a:ext>
            </a:extLst>
          </p:cNvPr>
          <p:cNvSpPr txBox="1"/>
          <p:nvPr/>
        </p:nvSpPr>
        <p:spPr>
          <a:xfrm>
            <a:off x="7406468" y="214566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A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1F484DF2-457D-58D2-92A2-C95713AE5FDA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54F5A3-4A8A-51B6-AFFE-17164992DCD5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</p:spTree>
    <p:extLst>
      <p:ext uri="{BB962C8B-B14F-4D97-AF65-F5344CB8AC3E}">
        <p14:creationId xmlns:p14="http://schemas.microsoft.com/office/powerpoint/2010/main" val="5078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ADD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0" i="0" dirty="0">
                <a:solidFill>
                  <a:srgbClr val="E6EDF3"/>
                </a:solidFill>
                <a:effectLst/>
                <a:latin typeface="-apple-system"/>
              </a:rPr>
              <a:t> 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somma di due valori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4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EB79B55F-DD0C-BEBB-5AA1-4E6717402E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617" y="2380931"/>
            <a:ext cx="325560" cy="32556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add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Sommiamo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+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</p:spTree>
    <p:extLst>
      <p:ext uri="{BB962C8B-B14F-4D97-AF65-F5344CB8AC3E}">
        <p14:creationId xmlns:p14="http://schemas.microsoft.com/office/powerpoint/2010/main" val="1763393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SUB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3046093" y="1391057"/>
            <a:ext cx="6099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Effettua la sottrazione del secondo valore meno il primo e salva il risultato nel secondo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526" y="2429444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253243" y="2153449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sub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Sottraiamo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-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–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34E9BE6-4F83-C5A4-6427-BF67D38BB4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801" y="2501162"/>
            <a:ext cx="400184" cy="10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85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MULS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Moltiplica il secondo registro per il primo valore/registro e salva il risultato nel secondo registro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714445" y="2333348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641843-9169-84DA-A818-77088F55B39E}"/>
              </a:ext>
            </a:extLst>
          </p:cNvPr>
          <p:cNvSpPr txBox="1"/>
          <p:nvPr/>
        </p:nvSpPr>
        <p:spPr>
          <a:xfrm>
            <a:off x="2947018" y="2349433"/>
            <a:ext cx="2158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518EDAD-35FD-D9B8-DDC8-8D3D32ED4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122" y="2438103"/>
            <a:ext cx="472456" cy="2645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B7B97F4-7B19-CF9C-B08A-A854AAC74950}"/>
              </a:ext>
            </a:extLst>
          </p:cNvPr>
          <p:cNvSpPr txBox="1"/>
          <p:nvPr/>
        </p:nvSpPr>
        <p:spPr>
          <a:xfrm>
            <a:off x="4925710" y="2349433"/>
            <a:ext cx="1487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primo op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558126-01A9-2A4C-2C49-71C777F20267}"/>
              </a:ext>
            </a:extLst>
          </p:cNvPr>
          <p:cNvSpPr txBox="1"/>
          <p:nvPr/>
        </p:nvSpPr>
        <p:spPr>
          <a:xfrm>
            <a:off x="7240327" y="2352222"/>
            <a:ext cx="225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&lt;</a:t>
            </a:r>
            <a:r>
              <a:rPr lang="it-IT" dirty="0">
                <a:solidFill>
                  <a:srgbClr val="00B050"/>
                </a:solidFill>
              </a:rPr>
              <a:t>secondo operando</a:t>
            </a:r>
            <a:r>
              <a:rPr lang="it-IT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E03FD11-5FB9-A6E6-09BC-53065821C9B6}"/>
              </a:ext>
            </a:extLst>
          </p:cNvPr>
          <p:cNvSpPr txBox="1"/>
          <p:nvPr/>
        </p:nvSpPr>
        <p:spPr>
          <a:xfrm>
            <a:off x="6148960" y="2153343"/>
            <a:ext cx="123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2"/>
                </a:solidFill>
                <a:latin typeface="Comic Sans MS" panose="030F0702030302020204" pitchFamily="66" charset="0"/>
              </a:rPr>
              <a:t>Risultato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496019" y="296742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ABFD37-596A-D028-BF2E-703CC824A66F}"/>
              </a:ext>
            </a:extLst>
          </p:cNvPr>
          <p:cNvSpPr txBox="1"/>
          <p:nvPr/>
        </p:nvSpPr>
        <p:spPr>
          <a:xfrm>
            <a:off x="660828" y="3062400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#100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210090EF-8640-6367-4F41-A648EDD542D1}"/>
              </a:ext>
            </a:extLst>
          </p:cNvPr>
          <p:cNvSpPr txBox="1"/>
          <p:nvPr/>
        </p:nvSpPr>
        <p:spPr>
          <a:xfrm>
            <a:off x="5719310" y="3200899"/>
            <a:ext cx="6099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il contenuto di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con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C3CCC183-88EB-2366-2D32-A720A1422CF8}"/>
              </a:ext>
            </a:extLst>
          </p:cNvPr>
          <p:cNvSpPr/>
          <p:nvPr/>
        </p:nvSpPr>
        <p:spPr>
          <a:xfrm>
            <a:off x="496019" y="4419116"/>
            <a:ext cx="11417059" cy="120645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BBB3165-199A-5165-016B-1D9FD590972E}"/>
              </a:ext>
            </a:extLst>
          </p:cNvPr>
          <p:cNvSpPr txBox="1"/>
          <p:nvPr/>
        </p:nvSpPr>
        <p:spPr>
          <a:xfrm>
            <a:off x="657952" y="4582123"/>
            <a:ext cx="5058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primo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secondo operando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muls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91170B63-232E-F183-8E88-35D702668858}"/>
              </a:ext>
            </a:extLst>
          </p:cNvPr>
          <p:cNvSpPr txBox="1"/>
          <p:nvPr/>
        </p:nvSpPr>
        <p:spPr>
          <a:xfrm>
            <a:off x="5634545" y="4560680"/>
            <a:ext cx="6099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Moltiplichiamo i contenuti dei due registri e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inseriamo il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risultato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dentro il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registro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</a:p>
        </p:txBody>
      </p:sp>
      <p:sp>
        <p:nvSpPr>
          <p:cNvPr id="38" name="Rettangolo con angoli arrotondati 37">
            <a:extLst>
              <a:ext uri="{FF2B5EF4-FFF2-40B4-BE49-F238E27FC236}">
                <a16:creationId xmlns:a16="http://schemas.microsoft.com/office/drawing/2014/main" id="{D9D928FF-9F3E-8C14-DD94-118304FD47FB}"/>
              </a:ext>
            </a:extLst>
          </p:cNvPr>
          <p:cNvSpPr/>
          <p:nvPr/>
        </p:nvSpPr>
        <p:spPr>
          <a:xfrm rot="10800000" flipV="1">
            <a:off x="2714445" y="5798105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70E2437-830B-03C0-4C36-7F47CD588B57}"/>
              </a:ext>
            </a:extLst>
          </p:cNvPr>
          <p:cNvSpPr txBox="1"/>
          <p:nvPr/>
        </p:nvSpPr>
        <p:spPr>
          <a:xfrm>
            <a:off x="3507548" y="5820954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</a:t>
            </a:r>
            <a:r>
              <a:rPr lang="it-IT" dirty="0">
                <a:solidFill>
                  <a:srgbClr val="00B050"/>
                </a:solidFill>
              </a:rPr>
              <a:t>secondo operando </a:t>
            </a:r>
            <a:r>
              <a:rPr lang="it-IT" dirty="0">
                <a:solidFill>
                  <a:schemeClr val="bg1"/>
                </a:solidFill>
              </a:rPr>
              <a:t>non può essere </a:t>
            </a:r>
            <a:r>
              <a:rPr lang="it-IT" u="sng" dirty="0">
                <a:solidFill>
                  <a:srgbClr val="FF0074"/>
                </a:solidFill>
              </a:rPr>
              <a:t>mai</a:t>
            </a:r>
            <a:r>
              <a:rPr lang="it-IT" dirty="0">
                <a:solidFill>
                  <a:schemeClr val="bg1"/>
                </a:solidFill>
              </a:rPr>
              <a:t> un numero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35CF8B4-8C55-D242-CC09-1E0D0949CC45}"/>
              </a:ext>
            </a:extLst>
          </p:cNvPr>
          <p:cNvSpPr txBox="1"/>
          <p:nvPr/>
        </p:nvSpPr>
        <p:spPr>
          <a:xfrm>
            <a:off x="4265308" y="3577107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100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B2E9657-D781-0E90-2764-7E029861E687}"/>
              </a:ext>
            </a:extLst>
          </p:cNvPr>
          <p:cNvSpPr txBox="1"/>
          <p:nvPr/>
        </p:nvSpPr>
        <p:spPr>
          <a:xfrm>
            <a:off x="4265308" y="5098236"/>
            <a:ext cx="1680032" cy="408623"/>
          </a:xfrm>
          <a:prstGeom prst="roundRect">
            <a:avLst/>
          </a:prstGeom>
          <a:noFill/>
          <a:ln>
            <a:solidFill>
              <a:srgbClr val="FF007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=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*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1C37D37-35D2-9E50-9EBE-C1EC8A484E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605" y="2395197"/>
            <a:ext cx="301970" cy="30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8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3507548" y="-125945"/>
            <a:ext cx="517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CMP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B5EC8D-8E70-D0D4-68B1-DB258AD1A6E4}"/>
              </a:ext>
            </a:extLst>
          </p:cNvPr>
          <p:cNvSpPr txBox="1"/>
          <p:nvPr/>
        </p:nvSpPr>
        <p:spPr>
          <a:xfrm>
            <a:off x="2971376" y="1348782"/>
            <a:ext cx="6563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Ha il compito di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comparare</a:t>
            </a:r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 due operandi</a:t>
            </a:r>
          </a:p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Viene sempre utilizzato con i 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comandi di </a:t>
            </a:r>
            <a:r>
              <a:rPr lang="it-IT" b="1" dirty="0" err="1">
                <a:solidFill>
                  <a:srgbClr val="FF0074"/>
                </a:solidFill>
                <a:latin typeface="Comic Sans MS" panose="030F0702030302020204" pitchFamily="66" charset="0"/>
              </a:rPr>
              <a:t>branch</a:t>
            </a:r>
            <a:r>
              <a:rPr lang="it-IT" b="1" dirty="0">
                <a:solidFill>
                  <a:srgbClr val="FF0074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02AA516-DC98-6CE2-BFC3-382473B9DEC0}"/>
              </a:ext>
            </a:extLst>
          </p:cNvPr>
          <p:cNvSpPr/>
          <p:nvPr/>
        </p:nvSpPr>
        <p:spPr>
          <a:xfrm rot="10800000" flipV="1">
            <a:off x="2871687" y="2327164"/>
            <a:ext cx="6763108" cy="420727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87469" y="2898416"/>
            <a:ext cx="1141705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A413C3-4C0A-4E57-AEB7-181C529D2340}"/>
              </a:ext>
            </a:extLst>
          </p:cNvPr>
          <p:cNvSpPr txBox="1"/>
          <p:nvPr/>
        </p:nvSpPr>
        <p:spPr>
          <a:xfrm>
            <a:off x="3724001" y="2352862"/>
            <a:ext cx="505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b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2575974" y="3155712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2596498" y="3873219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2596498" y="464784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2596498" y="542247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89048"/>
              </p:ext>
            </p:extLst>
          </p:nvPr>
        </p:nvGraphicFramePr>
        <p:xfrm>
          <a:off x="2422055" y="3158060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73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COMANDI DI BRANCH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767120"/>
              </p:ext>
            </p:extLst>
          </p:nvPr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443491" y="1674565"/>
            <a:ext cx="3053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184067"/>
            <a:ext cx="2898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I comandi a destra per funzionare devono essere seguiti dalla 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di dove il programma deve «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saltare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»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502887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comando &lt;</a:t>
            </a:r>
            <a:r>
              <a:rPr lang="it-IT" dirty="0">
                <a:solidFill>
                  <a:srgbClr val="00B050"/>
                </a:solidFill>
                <a:latin typeface="Comic Sans MS" panose="030F0702030302020204" pitchFamily="66" charset="0"/>
              </a:rPr>
              <a:t>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63784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08BEFCCA-512B-118D-E357-B1C1D553941F}"/>
              </a:ext>
            </a:extLst>
          </p:cNvPr>
          <p:cNvSpPr/>
          <p:nvPr/>
        </p:nvSpPr>
        <p:spPr>
          <a:xfrm>
            <a:off x="0" y="5984964"/>
            <a:ext cx="12192000" cy="873036"/>
          </a:xfrm>
          <a:prstGeom prst="rect">
            <a:avLst/>
          </a:prstGeom>
          <a:solidFill>
            <a:srgbClr val="171A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600554-184D-19E8-37A1-FCF80890AA43}"/>
              </a:ext>
            </a:extLst>
          </p:cNvPr>
          <p:cNvSpPr txBox="1"/>
          <p:nvPr/>
        </p:nvSpPr>
        <p:spPr>
          <a:xfrm>
            <a:off x="1" y="-8748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rgbClr val="FF0074"/>
                </a:solidFill>
                <a:latin typeface="Amasis MT Pro" panose="02040504050005020304" pitchFamily="18" charset="0"/>
              </a:rPr>
              <a:t>LABEL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EF3D28C7-6163-27F3-488A-EF7218679634}"/>
              </a:ext>
            </a:extLst>
          </p:cNvPr>
          <p:cNvSpPr/>
          <p:nvPr/>
        </p:nvSpPr>
        <p:spPr>
          <a:xfrm>
            <a:off x="0" y="1190445"/>
            <a:ext cx="12192000" cy="5667555"/>
          </a:xfrm>
          <a:prstGeom prst="roundRect">
            <a:avLst/>
          </a:prstGeom>
          <a:solidFill>
            <a:srgbClr val="171A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86E006D-1449-FECC-C4CD-2E4704A53615}"/>
              </a:ext>
            </a:extLst>
          </p:cNvPr>
          <p:cNvSpPr/>
          <p:nvPr/>
        </p:nvSpPr>
        <p:spPr>
          <a:xfrm>
            <a:off x="11261784" y="153549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71275F1-2DC5-A3F9-31E3-391948A9F747}"/>
              </a:ext>
            </a:extLst>
          </p:cNvPr>
          <p:cNvSpPr/>
          <p:nvPr/>
        </p:nvSpPr>
        <p:spPr>
          <a:xfrm>
            <a:off x="11261783" y="6295514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E0D89E7-E81C-1B8C-006A-84172FA3A19C}"/>
              </a:ext>
            </a:extLst>
          </p:cNvPr>
          <p:cNvSpPr/>
          <p:nvPr/>
        </p:nvSpPr>
        <p:spPr>
          <a:xfrm>
            <a:off x="595222" y="1535500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7101C5B5-802A-0145-97FF-E55819744A2B}"/>
              </a:ext>
            </a:extLst>
          </p:cNvPr>
          <p:cNvSpPr/>
          <p:nvPr/>
        </p:nvSpPr>
        <p:spPr>
          <a:xfrm>
            <a:off x="595221" y="6330019"/>
            <a:ext cx="416943" cy="370937"/>
          </a:xfrm>
          <a:prstGeom prst="roundRect">
            <a:avLst/>
          </a:prstGeom>
          <a:solidFill>
            <a:srgbClr val="278E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E426981-7126-0236-3B0A-8D6692E4479E}"/>
              </a:ext>
            </a:extLst>
          </p:cNvPr>
          <p:cNvSpPr txBox="1"/>
          <p:nvPr/>
        </p:nvSpPr>
        <p:spPr>
          <a:xfrm>
            <a:off x="1095555" y="6330019"/>
            <a:ext cx="2967487" cy="370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Source: </a:t>
            </a:r>
            <a:r>
              <a:rPr lang="it-IT" dirty="0">
                <a:solidFill>
                  <a:schemeClr val="bg1"/>
                </a:solidFill>
                <a:hlinkClick r:id="rId2"/>
              </a:rPr>
              <a:t>link documentazione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E82439F-0A26-59C2-909B-A5B5BE0233C2}"/>
              </a:ext>
            </a:extLst>
          </p:cNvPr>
          <p:cNvSpPr/>
          <p:nvPr/>
        </p:nvSpPr>
        <p:spPr>
          <a:xfrm>
            <a:off x="3683478" y="2898416"/>
            <a:ext cx="8121049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2206EAC6-E093-5FDB-C3C7-84A382032B94}"/>
              </a:ext>
            </a:extLst>
          </p:cNvPr>
          <p:cNvSpPr/>
          <p:nvPr/>
        </p:nvSpPr>
        <p:spPr>
          <a:xfrm>
            <a:off x="4092106" y="3129911"/>
            <a:ext cx="7535023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8201C26B-79E2-5AEF-651A-026AF18477B5}"/>
              </a:ext>
            </a:extLst>
          </p:cNvPr>
          <p:cNvSpPr/>
          <p:nvPr/>
        </p:nvSpPr>
        <p:spPr>
          <a:xfrm>
            <a:off x="4112630" y="3847418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D9D9CE2F-5E56-FF22-F82F-C75199A2D205}"/>
              </a:ext>
            </a:extLst>
          </p:cNvPr>
          <p:cNvSpPr/>
          <p:nvPr/>
        </p:nvSpPr>
        <p:spPr>
          <a:xfrm>
            <a:off x="4112630" y="462204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E6FD1A2C-0AEF-C928-B9B3-B64269A81B11}"/>
              </a:ext>
            </a:extLst>
          </p:cNvPr>
          <p:cNvSpPr/>
          <p:nvPr/>
        </p:nvSpPr>
        <p:spPr>
          <a:xfrm>
            <a:off x="4112630" y="5396677"/>
            <a:ext cx="7514499" cy="370937"/>
          </a:xfrm>
          <a:prstGeom prst="roundRect">
            <a:avLst/>
          </a:prstGeom>
          <a:solidFill>
            <a:srgbClr val="278EA5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13" name="Tabella 17">
            <a:extLst>
              <a:ext uri="{FF2B5EF4-FFF2-40B4-BE49-F238E27FC236}">
                <a16:creationId xmlns:a16="http://schemas.microsoft.com/office/drawing/2014/main" id="{AC7E6B62-8431-7ECE-9787-FDA767910151}"/>
              </a:ext>
            </a:extLst>
          </p:cNvPr>
          <p:cNvGraphicFramePr>
            <a:graphicFrameLocks noGrp="1"/>
          </p:cNvGraphicFramePr>
          <p:nvPr/>
        </p:nvGraphicFramePr>
        <p:xfrm>
          <a:off x="3868604" y="3140365"/>
          <a:ext cx="76016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8461">
                  <a:extLst>
                    <a:ext uri="{9D8B030D-6E8A-4147-A177-3AD203B41FA5}">
                      <a16:colId xmlns:a16="http://schemas.microsoft.com/office/drawing/2014/main" val="1748936456"/>
                    </a:ext>
                  </a:extLst>
                </a:gridCol>
                <a:gridCol w="2538461">
                  <a:extLst>
                    <a:ext uri="{9D8B030D-6E8A-4147-A177-3AD203B41FA5}">
                      <a16:colId xmlns:a16="http://schemas.microsoft.com/office/drawing/2014/main" val="1599041407"/>
                    </a:ext>
                  </a:extLst>
                </a:gridCol>
                <a:gridCol w="2524728">
                  <a:extLst>
                    <a:ext uri="{9D8B030D-6E8A-4147-A177-3AD203B41FA5}">
                      <a16:colId xmlns:a16="http://schemas.microsoft.com/office/drawing/2014/main" val="828055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Comando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Logicamente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Acronimo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36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beq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==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894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bne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!=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5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blt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73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ble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&lt;=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877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FF0074"/>
                          </a:solidFill>
                        </a:rPr>
                        <a:t>bgt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7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rgbClr val="FF0074"/>
                          </a:solidFill>
                        </a:rPr>
                        <a:t>bge</a:t>
                      </a:r>
                      <a:endParaRPr lang="it-IT" dirty="0">
                        <a:solidFill>
                          <a:srgbClr val="FF0074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b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&gt;= </a:t>
                      </a:r>
                      <a:r>
                        <a:rPr lang="it-IT" dirty="0">
                          <a:solidFill>
                            <a:srgbClr val="00B05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Branch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greater</a:t>
                      </a:r>
                      <a:r>
                        <a:rPr lang="it-IT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it-IT" sz="1800" b="0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equal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099324"/>
                  </a:ext>
                </a:extLst>
              </a:tr>
            </a:tbl>
          </a:graphicData>
        </a:graphic>
      </p:graphicFrame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5CCF7C1A-B47F-0B62-973A-B1BE912718CE}"/>
              </a:ext>
            </a:extLst>
          </p:cNvPr>
          <p:cNvSpPr/>
          <p:nvPr/>
        </p:nvSpPr>
        <p:spPr>
          <a:xfrm rot="10800000" flipV="1">
            <a:off x="1607386" y="1450641"/>
            <a:ext cx="9141123" cy="1288478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16D1E4-0679-F10D-E1BD-3E8BC0E18BE7}"/>
              </a:ext>
            </a:extLst>
          </p:cNvPr>
          <p:cNvSpPr txBox="1"/>
          <p:nvPr/>
        </p:nvSpPr>
        <p:spPr>
          <a:xfrm>
            <a:off x="1515498" y="1521597"/>
            <a:ext cx="305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cmp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&gt;, &lt;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Comic Sans MS" panose="030F0702030302020204" pitchFamily="66" charset="0"/>
              </a:rPr>
              <a:t>beq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072B9BD-E171-1CC9-5E90-6DA5E20DE593}"/>
              </a:ext>
            </a:extLst>
          </p:cNvPr>
          <p:cNvSpPr txBox="1"/>
          <p:nvPr/>
        </p:nvSpPr>
        <p:spPr>
          <a:xfrm>
            <a:off x="4692798" y="1471488"/>
            <a:ext cx="6099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  <a:latin typeface="Comic Sans MS" panose="030F0702030302020204" pitchFamily="66" charset="0"/>
              </a:rPr>
              <a:t>Cosa succede nell’esempio?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Se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d1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==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d0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allora facciamo un </a:t>
            </a:r>
            <a:r>
              <a:rPr lang="it-IT" i="1" dirty="0">
                <a:solidFill>
                  <a:srgbClr val="FF0074"/>
                </a:solidFill>
                <a:latin typeface="Comic Sans MS" panose="030F0702030302020204" pitchFamily="66" charset="0"/>
              </a:rPr>
              <a:t>salto</a:t>
            </a:r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 alla label </a:t>
            </a:r>
          </a:p>
          <a:p>
            <a:pPr algn="ctr"/>
            <a:r>
              <a:rPr lang="it-IT" i="1" dirty="0">
                <a:solidFill>
                  <a:schemeClr val="bg1"/>
                </a:solidFill>
                <a:latin typeface="Comic Sans MS" panose="030F0702030302020204" pitchFamily="66" charset="0"/>
              </a:rPr>
              <a:t>chiamata </a:t>
            </a:r>
            <a:r>
              <a:rPr lang="it-IT" i="1" dirty="0">
                <a:solidFill>
                  <a:srgbClr val="00B050"/>
                </a:solidFill>
                <a:latin typeface="Comic Sans MS" panose="030F0702030302020204" pitchFamily="66" charset="0"/>
              </a:rPr>
              <a:t>sezione2</a:t>
            </a:r>
          </a:p>
          <a:p>
            <a:pPr algn="ctr"/>
            <a:endParaRPr lang="it-IT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9A703ACE-5265-61FA-7633-142AED8545C3}"/>
              </a:ext>
            </a:extLst>
          </p:cNvPr>
          <p:cNvSpPr/>
          <p:nvPr/>
        </p:nvSpPr>
        <p:spPr>
          <a:xfrm>
            <a:off x="175938" y="2895211"/>
            <a:ext cx="3271815" cy="3205549"/>
          </a:xfrm>
          <a:prstGeom prst="roundRect">
            <a:avLst/>
          </a:prstGeom>
          <a:solidFill>
            <a:srgbClr val="2830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8814CE3-BBFF-95DF-D3F1-3632252110E0}"/>
              </a:ext>
            </a:extLst>
          </p:cNvPr>
          <p:cNvSpPr txBox="1"/>
          <p:nvPr/>
        </p:nvSpPr>
        <p:spPr>
          <a:xfrm>
            <a:off x="362766" y="3221585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Semantica label per fare il salto: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4BC6D42-4D60-4C06-66EA-E34FFB5D9866}"/>
              </a:ext>
            </a:extLst>
          </p:cNvPr>
          <p:cNvSpPr txBox="1"/>
          <p:nvPr/>
        </p:nvSpPr>
        <p:spPr>
          <a:xfrm>
            <a:off x="362766" y="4194290"/>
            <a:ext cx="2898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rgbClr val="00B050"/>
                </a:solidFill>
                <a:latin typeface="Comic Sans MS" panose="030F0702030302020204" pitchFamily="66" charset="0"/>
              </a:rPr>
              <a:t>nomeLabel</a:t>
            </a:r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it-IT" dirty="0">
                <a:solidFill>
                  <a:srgbClr val="FF0074"/>
                </a:solidFill>
                <a:latin typeface="Comic Sans MS" panose="030F0702030302020204" pitchFamily="66" charset="0"/>
              </a:rPr>
              <a:t>: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B56278F-EAB0-F746-E208-276C80B36D77}"/>
              </a:ext>
            </a:extLst>
          </p:cNvPr>
          <p:cNvSpPr/>
          <p:nvPr/>
        </p:nvSpPr>
        <p:spPr>
          <a:xfrm rot="10800000" flipV="1">
            <a:off x="4280858" y="6263261"/>
            <a:ext cx="6763108" cy="420727"/>
          </a:xfrm>
          <a:prstGeom prst="roundRect">
            <a:avLst/>
          </a:prstGeom>
          <a:solidFill>
            <a:srgbClr val="283049"/>
          </a:solidFill>
          <a:ln>
            <a:solidFill>
              <a:srgbClr val="FF007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E60C90-A1FB-553B-FCFF-08946E3DF0C3}"/>
              </a:ext>
            </a:extLst>
          </p:cNvPr>
          <p:cNvSpPr txBox="1"/>
          <p:nvPr/>
        </p:nvSpPr>
        <p:spPr>
          <a:xfrm>
            <a:off x="5111646" y="6286110"/>
            <a:ext cx="526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Quindi, alla fine, funziona un po’ come il </a:t>
            </a:r>
            <a:r>
              <a:rPr lang="it-IT" dirty="0">
                <a:solidFill>
                  <a:srgbClr val="00B050"/>
                </a:solidFill>
              </a:rPr>
              <a:t>goto</a:t>
            </a:r>
            <a:r>
              <a:rPr lang="it-IT" dirty="0">
                <a:solidFill>
                  <a:schemeClr val="bg1"/>
                </a:solidFill>
              </a:rPr>
              <a:t> in </a:t>
            </a:r>
            <a:r>
              <a:rPr lang="it-IT" dirty="0">
                <a:solidFill>
                  <a:srgbClr val="FF0074"/>
                </a:solidFill>
              </a:rPr>
              <a:t>C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C513B-DC61-7DFE-3151-D6C96288412B}"/>
              </a:ext>
            </a:extLst>
          </p:cNvPr>
          <p:cNvSpPr txBox="1"/>
          <p:nvPr/>
        </p:nvSpPr>
        <p:spPr>
          <a:xfrm>
            <a:off x="362766" y="4926351"/>
            <a:ext cx="2898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702030302020204" pitchFamily="66" charset="0"/>
              </a:rPr>
              <a:t>Da ricordare di mettere i due punti alla fine</a:t>
            </a:r>
          </a:p>
        </p:txBody>
      </p:sp>
    </p:spTree>
    <p:extLst>
      <p:ext uri="{BB962C8B-B14F-4D97-AF65-F5344CB8AC3E}">
        <p14:creationId xmlns:p14="http://schemas.microsoft.com/office/powerpoint/2010/main" val="9017241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1039</Words>
  <Application>Microsoft Office PowerPoint</Application>
  <PresentationFormat>Widescreen</PresentationFormat>
  <Paragraphs>242</Paragraphs>
  <Slides>12</Slides>
  <Notes>0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-apple-system</vt:lpstr>
      <vt:lpstr>Amasis MT Pro</vt:lpstr>
      <vt:lpstr>Arial</vt:lpstr>
      <vt:lpstr>Calibri</vt:lpstr>
      <vt:lpstr>Calibri Light</vt:lpstr>
      <vt:lpstr>Comic Sans MS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Paolocci</dc:creator>
  <cp:lastModifiedBy>Giacomo Paolocci</cp:lastModifiedBy>
  <cp:revision>15</cp:revision>
  <dcterms:created xsi:type="dcterms:W3CDTF">2023-09-14T11:34:11Z</dcterms:created>
  <dcterms:modified xsi:type="dcterms:W3CDTF">2024-09-17T15:01:08Z</dcterms:modified>
</cp:coreProperties>
</file>

<file path=docProps/thumbnail.jpeg>
</file>